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4207" r:id="rId2"/>
  </p:sldMasterIdLst>
  <p:notesMasterIdLst>
    <p:notesMasterId r:id="rId22"/>
  </p:notesMasterIdLst>
  <p:handoutMasterIdLst>
    <p:handoutMasterId r:id="rId23"/>
  </p:handoutMasterIdLst>
  <p:sldIdLst>
    <p:sldId id="625" r:id="rId3"/>
    <p:sldId id="678" r:id="rId4"/>
    <p:sldId id="680" r:id="rId5"/>
    <p:sldId id="642" r:id="rId6"/>
    <p:sldId id="644" r:id="rId7"/>
    <p:sldId id="681" r:id="rId8"/>
    <p:sldId id="682" r:id="rId9"/>
    <p:sldId id="672" r:id="rId10"/>
    <p:sldId id="673" r:id="rId11"/>
    <p:sldId id="675" r:id="rId12"/>
    <p:sldId id="662" r:id="rId13"/>
    <p:sldId id="684" r:id="rId14"/>
    <p:sldId id="683" r:id="rId15"/>
    <p:sldId id="651" r:id="rId16"/>
    <p:sldId id="660" r:id="rId17"/>
    <p:sldId id="668" r:id="rId18"/>
    <p:sldId id="669" r:id="rId19"/>
    <p:sldId id="671" r:id="rId20"/>
    <p:sldId id="626" r:id="rId21"/>
  </p:sldIdLst>
  <p:sldSz cx="9144000" cy="5143500" type="screen16x9"/>
  <p:notesSz cx="6807200" cy="9939338"/>
  <p:embeddedFontLst>
    <p:embeddedFont>
      <p:font typeface="ＭＳ Ｐゴシック" panose="020B0600070205080204" pitchFamily="34" charset="-128"/>
      <p:regular r:id="rId24"/>
    </p:embeddedFont>
    <p:embeddedFont>
      <p:font typeface="Source Sans Pro" panose="020B0604020202020204" charset="0"/>
      <p:regular r:id="rId25"/>
      <p:bold r:id="rId26"/>
    </p:embeddedFont>
    <p:embeddedFont>
      <p:font typeface="Calibri Light" panose="020F0302020204030204" pitchFamily="34" charset="0"/>
      <p:regular r:id="rId27"/>
      <p:italic r:id="rId28"/>
    </p:embeddedFont>
    <p:embeddedFont>
      <p:font typeface="Century Gothic" panose="020B0502020202020204" pitchFamily="34" charset="0"/>
      <p:regular r:id="rId29"/>
      <p:bold r:id="rId30"/>
      <p:italic r:id="rId31"/>
      <p:boldItalic r:id="rId32"/>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8CDE0"/>
    <a:srgbClr val="485999"/>
    <a:srgbClr val="CCEFEF"/>
    <a:srgbClr val="00B1AB"/>
    <a:srgbClr val="007DC3"/>
    <a:srgbClr val="5F6062"/>
    <a:srgbClr val="4D4D4D"/>
    <a:srgbClr val="3BDEFF"/>
    <a:srgbClr val="3366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8820" autoAdjust="0"/>
  </p:normalViewPr>
  <p:slideViewPr>
    <p:cSldViewPr>
      <p:cViewPr varScale="1">
        <p:scale>
          <a:sx n="83" d="100"/>
          <a:sy n="83" d="100"/>
        </p:scale>
        <p:origin x="1483" y="72"/>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All other groups of junior doctors do the survey when they renew their medical registration in August – September:</a:t>
            </a:r>
          </a:p>
          <a:p>
            <a:pPr marL="628650" lvl="1" indent="-171450">
              <a:buFontTx/>
              <a:buChar char="-"/>
            </a:pPr>
            <a:r>
              <a:rPr lang="en-AU" dirty="0"/>
              <a:t>First register</a:t>
            </a:r>
          </a:p>
          <a:p>
            <a:pPr marL="628650" lvl="1" indent="-171450">
              <a:buFontTx/>
              <a:buChar char="-"/>
            </a:pPr>
            <a:r>
              <a:rPr lang="en-AU" dirty="0"/>
              <a:t>Then do the Workforce Survey</a:t>
            </a:r>
          </a:p>
          <a:p>
            <a:pPr marL="628650" lvl="1" indent="-171450">
              <a:buFontTx/>
              <a:buChar char="-"/>
            </a:pPr>
            <a:r>
              <a:rPr lang="en-AU" dirty="0"/>
              <a:t>Then do the Medical Training Survey.</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10</a:t>
            </a:fld>
            <a:endParaRPr lang="en-AU"/>
          </a:p>
        </p:txBody>
      </p:sp>
    </p:spTree>
    <p:extLst>
      <p:ext uri="{BB962C8B-B14F-4D97-AF65-F5344CB8AC3E}">
        <p14:creationId xmlns:p14="http://schemas.microsoft.com/office/powerpoint/2010/main" val="33490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will be a dedicated website to the MTS that will be accessible after the 25 July.</a:t>
            </a:r>
          </a:p>
          <a:p>
            <a:endParaRPr lang="en-AU" dirty="0"/>
          </a:p>
          <a:p>
            <a:r>
              <a:rPr lang="en-AU" dirty="0"/>
              <a:t>Includes information about the survey, will include the results</a:t>
            </a:r>
          </a:p>
          <a:p>
            <a:endParaRPr lang="en-AU" dirty="0"/>
          </a:p>
          <a:p>
            <a:r>
              <a:rPr lang="en-AU" dirty="0"/>
              <a:t>All you need to know about the Survey is published on the website!</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11</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MTS data will be:</a:t>
            </a:r>
          </a:p>
          <a:p>
            <a:endParaRPr lang="en-AU" dirty="0">
              <a:effectLst/>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Published in static reports and accessible through an interactive online dashboard</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The dashboard will be easy to navigate and use</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Will have comparison with national averages (optional)</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Not display any data when there is &lt;10 responses for that question</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Reports will include detailed analysis for the national questions</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Tailor reports by using optional filters:</a:t>
            </a:r>
            <a:endParaRPr lang="en-AU" sz="1600" kern="1200" dirty="0">
              <a:solidFill>
                <a:schemeClr val="tx1"/>
              </a:solidFill>
              <a:effectLst/>
              <a:latin typeface="Arial" pitchFamily="34" charset="0"/>
              <a:ea typeface="ＭＳ Ｐゴシック" pitchFamily="-1" charset="-128"/>
              <a:cs typeface="+mn-cs"/>
            </a:endParaRP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State/Territory</a:t>
            </a:r>
            <a:endParaRPr lang="en-AU" sz="1600" kern="1200" dirty="0">
              <a:solidFill>
                <a:schemeClr val="tx1"/>
              </a:solidFill>
              <a:effectLst/>
              <a:latin typeface="Arial" pitchFamily="34" charset="0"/>
              <a:ea typeface="ＭＳ Ｐゴシック" pitchFamily="-1" charset="-128"/>
              <a:cs typeface="+mn-cs"/>
            </a:endParaRPr>
          </a:p>
          <a:p>
            <a:pPr marL="1543050" lvl="3"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Hospital/non-hospital</a:t>
            </a:r>
            <a:endParaRPr lang="en-AU" sz="1600" kern="1200" dirty="0">
              <a:solidFill>
                <a:schemeClr val="tx1"/>
              </a:solidFill>
              <a:effectLst/>
              <a:latin typeface="Arial" pitchFamily="34" charset="0"/>
              <a:ea typeface="ＭＳ Ｐゴシック" pitchFamily="-1" charset="-128"/>
              <a:cs typeface="+mn-cs"/>
            </a:endParaRPr>
          </a:p>
          <a:p>
            <a:pPr marL="1543050" lvl="3"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Remote, rural and metropolitan</a:t>
            </a:r>
            <a:endParaRPr lang="en-AU" sz="1600" kern="1200" dirty="0">
              <a:solidFill>
                <a:schemeClr val="tx1"/>
              </a:solidFill>
              <a:effectLst/>
              <a:latin typeface="Arial" pitchFamily="34" charset="0"/>
              <a:ea typeface="ＭＳ Ｐゴシック" pitchFamily="-1" charset="-128"/>
              <a:cs typeface="+mn-cs"/>
            </a:endParaRPr>
          </a:p>
          <a:p>
            <a:pPr marL="1543050" lvl="3"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Type of doctor in training (</a:t>
            </a:r>
            <a:r>
              <a:rPr lang="en-AU" dirty="0"/>
              <a:t>Interns, prevocational trainees, Specialist non-GP trainees, Specialist GP trainees, IMGs)</a:t>
            </a: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Specialist medical college</a:t>
            </a:r>
            <a:endParaRPr lang="en-AU" sz="1600" kern="1200" dirty="0">
              <a:solidFill>
                <a:schemeClr val="tx1"/>
              </a:solidFill>
              <a:effectLst/>
              <a:latin typeface="Arial" pitchFamily="34" charset="0"/>
              <a:ea typeface="ＭＳ Ｐゴシック" pitchFamily="-1" charset="-128"/>
              <a:cs typeface="+mn-cs"/>
            </a:endParaRP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Gender</a:t>
            </a:r>
            <a:endParaRPr lang="en-AU" sz="1600" kern="1200" dirty="0">
              <a:solidFill>
                <a:schemeClr val="tx1"/>
              </a:solidFill>
              <a:effectLst/>
              <a:latin typeface="Arial" pitchFamily="34" charset="0"/>
              <a:ea typeface="ＭＳ Ｐゴシック" pitchFamily="-1" charset="-128"/>
              <a:cs typeface="+mn-cs"/>
            </a:endParaRP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Post Graduate Year</a:t>
            </a:r>
            <a:endParaRPr lang="en-AU" sz="16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13</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importance of communication – do it and tell your friends, colleagues and trainees to do it</a:t>
            </a:r>
          </a:p>
          <a:p>
            <a:endParaRPr lang="en-AU" dirty="0"/>
          </a:p>
          <a:p>
            <a:r>
              <a:rPr lang="en-AU" dirty="0"/>
              <a:t>The more junior doctors who do the survey, the richer and more complete the data. </a:t>
            </a:r>
          </a:p>
          <a:p>
            <a:endParaRPr lang="en-AU" dirty="0"/>
          </a:p>
          <a:p>
            <a:r>
              <a:rPr lang="en-AU" dirty="0"/>
              <a:t>Please encourage doctors in training to do the survey.</a:t>
            </a:r>
          </a:p>
          <a:p>
            <a:endParaRPr lang="en-AU" dirty="0"/>
          </a:p>
          <a:p>
            <a:pPr marL="0" indent="0">
              <a:buNone/>
            </a:pPr>
            <a:r>
              <a:rPr lang="en-AU" dirty="0"/>
              <a:t>The MTS builds on existing junior doctor surveys by jurisdictions and colleges </a:t>
            </a:r>
          </a:p>
          <a:p>
            <a:pPr marL="0" indent="0">
              <a:buNone/>
            </a:pPr>
            <a:endParaRPr lang="en-AU" dirty="0"/>
          </a:p>
          <a:p>
            <a:pPr marL="0" indent="0">
              <a:buNone/>
            </a:pPr>
            <a:r>
              <a:rPr lang="en-AU" dirty="0"/>
              <a:t>The MTS is the only survey that will generate national, cross profession data that can be used to improve medical training.</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14</a:t>
            </a:fld>
            <a:endParaRPr lang="en-AU"/>
          </a:p>
        </p:txBody>
      </p:sp>
    </p:spTree>
    <p:extLst>
      <p:ext uri="{BB962C8B-B14F-4D97-AF65-F5344CB8AC3E}">
        <p14:creationId xmlns:p14="http://schemas.microsoft.com/office/powerpoint/2010/main" val="3697472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Arial" pitchFamily="34" charset="0"/>
                <a:ea typeface="ＭＳ Ｐゴシック" pitchFamily="-1" charset="-128"/>
                <a:cs typeface="+mn-cs"/>
              </a:rPr>
              <a:t>Your colleagues are encouraging you to complete the survey. It is important we hear from everyone.</a:t>
            </a:r>
            <a:endParaRPr lang="en-AU" sz="1600" kern="1200" dirty="0">
              <a:solidFill>
                <a:schemeClr val="tx1"/>
              </a:solidFill>
              <a:effectLst/>
              <a:latin typeface="Arial" pitchFamily="34" charset="0"/>
              <a:ea typeface="ＭＳ Ｐゴシック" pitchFamily="-1" charset="-128"/>
              <a:cs typeface="+mn-cs"/>
            </a:endParaRP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15</a:t>
            </a:fld>
            <a:endParaRPr lang="en-AU"/>
          </a:p>
        </p:txBody>
      </p:sp>
    </p:spTree>
    <p:extLst>
      <p:ext uri="{BB962C8B-B14F-4D97-AF65-F5344CB8AC3E}">
        <p14:creationId xmlns:p14="http://schemas.microsoft.com/office/powerpoint/2010/main" val="134199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Arial" pitchFamily="34" charset="0"/>
                <a:ea typeface="ＭＳ Ｐゴシック" pitchFamily="-1" charset="-128"/>
                <a:cs typeface="+mn-cs"/>
              </a:rPr>
              <a:t>Your colleagues are encouraging you to complete the survey. It is important we hear from everyone.</a:t>
            </a:r>
            <a:endParaRPr lang="en-AU" sz="1600" kern="1200" dirty="0">
              <a:solidFill>
                <a:schemeClr val="tx1"/>
              </a:solidFill>
              <a:effectLst/>
              <a:latin typeface="Arial" pitchFamily="34" charset="0"/>
              <a:ea typeface="ＭＳ Ｐゴシック" pitchFamily="-1" charset="-128"/>
              <a:cs typeface="+mn-cs"/>
            </a:endParaRP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16</a:t>
            </a:fld>
            <a:endParaRPr lang="en-AU"/>
          </a:p>
        </p:txBody>
      </p:sp>
    </p:spTree>
    <p:extLst>
      <p:ext uri="{BB962C8B-B14F-4D97-AF65-F5344CB8AC3E}">
        <p14:creationId xmlns:p14="http://schemas.microsoft.com/office/powerpoint/2010/main" val="3362925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Arial" pitchFamily="34" charset="0"/>
                <a:ea typeface="ＭＳ Ｐゴシック" pitchFamily="-1" charset="-128"/>
                <a:cs typeface="+mn-cs"/>
              </a:rPr>
              <a:t>Your colleagues are encouraging you to complete the survey. It is important we hear from everyone.</a:t>
            </a:r>
            <a:endParaRPr lang="en-AU" sz="1600" kern="1200" dirty="0">
              <a:solidFill>
                <a:schemeClr val="tx1"/>
              </a:solidFill>
              <a:effectLst/>
              <a:latin typeface="Arial" pitchFamily="34" charset="0"/>
              <a:ea typeface="ＭＳ Ｐゴシック" pitchFamily="-1" charset="-128"/>
              <a:cs typeface="+mn-cs"/>
            </a:endParaRP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17</a:t>
            </a:fld>
            <a:endParaRPr lang="en-AU"/>
          </a:p>
        </p:txBody>
      </p:sp>
    </p:spTree>
    <p:extLst>
      <p:ext uri="{BB962C8B-B14F-4D97-AF65-F5344CB8AC3E}">
        <p14:creationId xmlns:p14="http://schemas.microsoft.com/office/powerpoint/2010/main" val="1466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Arial" pitchFamily="34" charset="0"/>
                <a:ea typeface="ＭＳ Ｐゴシック" pitchFamily="-1" charset="-128"/>
                <a:cs typeface="+mn-cs"/>
              </a:rPr>
              <a:t>Your colleagues are encouraging you to complete the survey. It is important we hear from everyone.</a:t>
            </a:r>
            <a:endParaRPr lang="en-AU" sz="1600" kern="1200" dirty="0">
              <a:solidFill>
                <a:schemeClr val="tx1"/>
              </a:solidFill>
              <a:effectLst/>
              <a:latin typeface="Arial" pitchFamily="34" charset="0"/>
              <a:ea typeface="ＭＳ Ｐゴシック" pitchFamily="-1" charset="-128"/>
              <a:cs typeface="+mn-cs"/>
            </a:endParaRP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18</a:t>
            </a:fld>
            <a:endParaRPr lang="en-AU"/>
          </a:p>
        </p:txBody>
      </p:sp>
    </p:spTree>
    <p:extLst>
      <p:ext uri="{BB962C8B-B14F-4D97-AF65-F5344CB8AC3E}">
        <p14:creationId xmlns:p14="http://schemas.microsoft.com/office/powerpoint/2010/main" val="26862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19</a:t>
            </a:fld>
            <a:endParaRPr lang="en-AU"/>
          </a:p>
        </p:txBody>
      </p:sp>
    </p:spTree>
    <p:extLst>
      <p:ext uri="{BB962C8B-B14F-4D97-AF65-F5344CB8AC3E}">
        <p14:creationId xmlns:p14="http://schemas.microsoft.com/office/powerpoint/2010/main" val="36505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B1100-40DC-4015-97B4-2CAA17BE6071}"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5458" name="Rectangle 2"/>
          <p:cNvSpPr>
            <a:spLocks noGrp="1" noRot="1" noChangeAspect="1" noChangeArrowheads="1" noTextEdit="1"/>
          </p:cNvSpPr>
          <p:nvPr>
            <p:ph type="sldImg"/>
          </p:nvPr>
        </p:nvSpPr>
        <p:spPr>
          <a:xfrm>
            <a:off x="25400" y="744538"/>
            <a:ext cx="6618288" cy="3724275"/>
          </a:xfrm>
          <a:ln/>
        </p:spPr>
      </p:sp>
      <p:sp>
        <p:nvSpPr>
          <p:cNvPr id="275459" name="Rectangle 3"/>
          <p:cNvSpPr>
            <a:spLocks noGrp="1" noChangeArrowheads="1"/>
          </p:cNvSpPr>
          <p:nvPr>
            <p:ph type="body" idx="1"/>
          </p:nvPr>
        </p:nvSpPr>
        <p:spPr>
          <a:xfrm>
            <a:off x="889212" y="4715153"/>
            <a:ext cx="4890665" cy="4466987"/>
          </a:xfrm>
        </p:spPr>
        <p:txBody>
          <a:bodyPr/>
          <a:lstStyle/>
          <a:p>
            <a:endParaRPr lang="en-US" dirty="0"/>
          </a:p>
        </p:txBody>
      </p:sp>
    </p:spTree>
    <p:extLst>
      <p:ext uri="{BB962C8B-B14F-4D97-AF65-F5344CB8AC3E}">
        <p14:creationId xmlns:p14="http://schemas.microsoft.com/office/powerpoint/2010/main" val="26698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61AFB81E-0ABA-0F4A-8269-19306F649C40}" type="slidenum">
              <a:rPr kumimoji="0" lang="en-US" sz="1200" b="0" i="0" u="none" strike="noStrike" kern="1200" cap="none" spc="0" normalizeH="0" baseline="0" noProof="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8193" name="Text Box 1"/>
          <p:cNvSpPr txBox="1">
            <a:spLocks noGrp="1" noRot="1" noChangeAspect="1" noChangeArrowheads="1"/>
          </p:cNvSpPr>
          <p:nvPr>
            <p:ph type="sldImg"/>
          </p:nvPr>
        </p:nvSpPr>
        <p:spPr bwMode="auto">
          <a:xfrm>
            <a:off x="382588" y="693738"/>
            <a:ext cx="6086475" cy="34242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4" name="Text Box 2"/>
          <p:cNvSpPr txBox="1">
            <a:spLocks noGrp="1" noChangeArrowheads="1"/>
          </p:cNvSpPr>
          <p:nvPr>
            <p:ph type="body" idx="1"/>
          </p:nvPr>
        </p:nvSpPr>
        <p:spPr bwMode="auto">
          <a:xfrm>
            <a:off x="686360" y="4342535"/>
            <a:ext cx="5481078" cy="410873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There are seven guiding principles for the Medical Training Survey:</a:t>
            </a:r>
          </a:p>
          <a:p>
            <a:r>
              <a:rPr lang="en-US" dirty="0"/>
              <a:t>1. Quality improvement: The MTS is a quality improvement tool, to strengthen medical training in Australia. </a:t>
            </a:r>
          </a:p>
          <a:p>
            <a:r>
              <a:rPr lang="en-US" dirty="0"/>
              <a:t>2. Safe and confidential: Medical trainees and supervisors can safely and confidentially participate in the MTS. Participants’ data will be de-identified in any reporting of results, and only de-identified data will be provided to the Board and AHPRA. </a:t>
            </a:r>
          </a:p>
          <a:p>
            <a:r>
              <a:rPr lang="en-US" dirty="0"/>
              <a:t>3. Focused on training: The core focus of the NTS is on post-graduate medical training. </a:t>
            </a:r>
          </a:p>
          <a:p>
            <a:r>
              <a:rPr lang="en-US" dirty="0"/>
              <a:t>4. </a:t>
            </a:r>
            <a:r>
              <a:rPr lang="en-US" b="0" dirty="0"/>
              <a:t>Reflection and feedback: </a:t>
            </a:r>
            <a:r>
              <a:rPr lang="en-US" dirty="0"/>
              <a:t>The MTS encourages participants to reflect on their medical training and teaching and provide feedback safely to support continuous improvement. Reflective practice is a cornerstone of good medical practice and of the Professional Performance Framework. </a:t>
            </a:r>
          </a:p>
          <a:p>
            <a:r>
              <a:rPr lang="en-US" dirty="0"/>
              <a:t>5. Access: The MTS will be relevant to medical training and not onerous to complete. It will be accessible online and easy to use, to encourage participation. </a:t>
            </a:r>
          </a:p>
          <a:p>
            <a:r>
              <a:rPr lang="en-US" dirty="0"/>
              <a:t>6. Reporting and using results: The results of the MTS will be published in the interests of transparency. Specialty and jurisdiction specific reports from MTS data will be generated as far as possible, while assuring participant confidentiality. Stakeholders will apply survey results to improve medical training. </a:t>
            </a:r>
          </a:p>
          <a:p>
            <a:r>
              <a:rPr lang="en-US" dirty="0"/>
              <a:t>7. Participation: The annual MTS will evolve, initially seeking feedback from doctors in training and in time their supervisors. It aims to reduce the need for other surveys about the same issues. </a:t>
            </a:r>
          </a:p>
          <a:p>
            <a:endParaRPr lang="en-US" dirty="0"/>
          </a:p>
        </p:txBody>
      </p:sp>
    </p:spTree>
    <p:extLst>
      <p:ext uri="{BB962C8B-B14F-4D97-AF65-F5344CB8AC3E}">
        <p14:creationId xmlns:p14="http://schemas.microsoft.com/office/powerpoint/2010/main" val="74297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MTS was the idea of doctors in training, educators and employers</a:t>
            </a:r>
          </a:p>
          <a:p>
            <a:pPr lvl="0"/>
            <a:r>
              <a:rPr lang="en-AU" sz="1200" dirty="0"/>
              <a:t>It is the result of a joint effort from doctors in training, specialist colleges, employers, health departments, educators, the AMA, Doctors’ Health Services, Postgraduate Medical Councils, Australian Indigenous Doctors’ Association, the AMC , the Medical Council of NSW, the Medical Board and AHPRA.</a:t>
            </a:r>
          </a:p>
          <a:p>
            <a:pPr lvl="0"/>
            <a:r>
              <a:rPr lang="en-AU" sz="1200" dirty="0"/>
              <a:t>The Medical Board of Australia and AHPRA are making it happen.</a:t>
            </a:r>
          </a:p>
          <a:p>
            <a:pPr lvl="0"/>
            <a:r>
              <a:rPr lang="en-AU" sz="1200" dirty="0"/>
              <a:t>The Medical Board established a Steering Committee and an Advisory Group to support the development of the survey. </a:t>
            </a:r>
          </a:p>
          <a:p>
            <a:pPr lvl="0"/>
            <a:r>
              <a:rPr lang="en-AU" sz="1200" dirty="0"/>
              <a:t>The advisory </a:t>
            </a:r>
            <a:r>
              <a:rPr lang="en-US" sz="1200" kern="1200" dirty="0">
                <a:solidFill>
                  <a:schemeClr val="tx1"/>
                </a:solidFill>
                <a:effectLst/>
                <a:latin typeface="Arial" pitchFamily="34" charset="0"/>
                <a:ea typeface="ＭＳ Ｐゴシック" pitchFamily="-1" charset="-128"/>
                <a:cs typeface="+mn-cs"/>
              </a:rPr>
              <a:t>group includes representatives from doctors in training, jurisdictions, Australian Medical Association, Australian Medical Council, Australian Indigenous Doctors’ Association, Doctors Health Services, Directors of Clinical Training, Postgraduate Medical Councils, Medical Deans of Australia and New Zealand and the Medical Board</a:t>
            </a:r>
            <a:endParaRPr lang="en-AU" sz="1200" kern="1200" dirty="0">
              <a:solidFill>
                <a:schemeClr val="tx1"/>
              </a:solidFill>
              <a:effectLst/>
              <a:latin typeface="Arial" pitchFamily="34" charset="0"/>
              <a:ea typeface="ＭＳ Ｐゴシック" pitchFamily="-1" charset="-128"/>
              <a:cs typeface="+mn-cs"/>
            </a:endParaRPr>
          </a:p>
          <a:p>
            <a:r>
              <a:rPr lang="en-US" sz="1200" kern="1200" dirty="0">
                <a:solidFill>
                  <a:schemeClr val="tx1"/>
                </a:solidFill>
                <a:effectLst/>
                <a:latin typeface="Arial" pitchFamily="34" charset="0"/>
                <a:ea typeface="ＭＳ Ｐゴシック" pitchFamily="-1" charset="-128"/>
                <a:cs typeface="+mn-cs"/>
              </a:rPr>
              <a:t> </a:t>
            </a:r>
            <a:endParaRPr lang="en-AU" sz="12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352346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Therefore the NTS was separated into 5 streams. </a:t>
            </a:r>
          </a:p>
          <a:p>
            <a:pPr marL="228600" indent="-228600">
              <a:buAutoNum type="arabicPeriod"/>
            </a:pPr>
            <a:r>
              <a:rPr lang="en-AU" dirty="0"/>
              <a:t>Interns</a:t>
            </a:r>
          </a:p>
          <a:p>
            <a:pPr marL="228600" indent="-228600">
              <a:buAutoNum type="arabicPeriod"/>
            </a:pPr>
            <a:r>
              <a:rPr lang="en-AU" dirty="0"/>
              <a:t>Prevocational </a:t>
            </a:r>
            <a:r>
              <a:rPr lang="en-AU"/>
              <a:t>and unaccredited trainees</a:t>
            </a:r>
            <a:endParaRPr lang="en-AU" dirty="0"/>
          </a:p>
          <a:p>
            <a:pPr marL="228600" indent="-228600">
              <a:buAutoNum type="arabicPeriod"/>
            </a:pPr>
            <a:r>
              <a:rPr lang="en-AU" dirty="0"/>
              <a:t>Specialist trainees (non-GP)</a:t>
            </a:r>
          </a:p>
          <a:p>
            <a:pPr marL="228600" indent="-228600">
              <a:buAutoNum type="arabicPeriod"/>
            </a:pPr>
            <a:r>
              <a:rPr lang="en-AU" dirty="0"/>
              <a:t>Specialist GP trainees</a:t>
            </a:r>
          </a:p>
          <a:p>
            <a:pPr marL="228600" indent="-228600">
              <a:buAutoNum type="arabicPeriod"/>
            </a:pPr>
            <a:r>
              <a:rPr lang="en-AU" dirty="0"/>
              <a:t>IMGs</a:t>
            </a:r>
          </a:p>
          <a:p>
            <a:pPr marL="0" indent="0">
              <a:buNone/>
            </a:pPr>
            <a:endParaRPr lang="en-AU" dirty="0"/>
          </a:p>
          <a:p>
            <a:pPr marL="0" indent="0">
              <a:buNone/>
            </a:pPr>
            <a:r>
              <a:rPr lang="en-AU" dirty="0"/>
              <a:t>Most questions are common across all surveys, the rest are tailored to each group of junior doctors. </a:t>
            </a:r>
          </a:p>
          <a:p>
            <a:pPr marL="0" indent="0">
              <a:buNone/>
            </a:pPr>
            <a:endParaRPr lang="en-AU" dirty="0"/>
          </a:p>
          <a:p>
            <a:pPr marL="0" indent="0">
              <a:buNone/>
            </a:pPr>
            <a:r>
              <a:rPr lang="en-AU" dirty="0"/>
              <a:t>The MTS builds on existing junior doctor surveys by jurisdictions and colleges </a:t>
            </a:r>
          </a:p>
          <a:p>
            <a:pPr marL="0" indent="0">
              <a:buNone/>
            </a:pPr>
            <a:endParaRPr lang="en-AU" dirty="0"/>
          </a:p>
          <a:p>
            <a:pPr marL="0" indent="0">
              <a:buNone/>
            </a:pPr>
            <a:r>
              <a:rPr lang="en-AU" dirty="0"/>
              <a:t>The MTS will generate national, cross profession data that can be used to improve medical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Survey questions fall into six broad topics and ask for junior doctor feedback on the following issues: </a:t>
            </a:r>
          </a:p>
          <a:p>
            <a:r>
              <a:rPr lang="en-AU" dirty="0"/>
              <a:t>Demographic</a:t>
            </a:r>
          </a:p>
          <a:p>
            <a:r>
              <a:rPr lang="en-AU" dirty="0"/>
              <a:t>Training program curriculum</a:t>
            </a:r>
          </a:p>
          <a:p>
            <a:r>
              <a:rPr lang="en-AU" dirty="0"/>
              <a:t>Training program assessment</a:t>
            </a:r>
          </a:p>
          <a:p>
            <a:r>
              <a:rPr lang="en-AU" dirty="0"/>
              <a:t>College engagement with trainees</a:t>
            </a:r>
          </a:p>
          <a:p>
            <a:r>
              <a:rPr lang="en-AU" dirty="0"/>
              <a:t>Workplace environment and culture</a:t>
            </a:r>
          </a:p>
          <a:p>
            <a:r>
              <a:rPr lang="en-AU" dirty="0"/>
              <a:t>Access to teaching</a:t>
            </a:r>
          </a:p>
          <a:p>
            <a:r>
              <a:rPr lang="en-AU" dirty="0"/>
              <a:t>Clinical supervision</a:t>
            </a:r>
          </a:p>
          <a:p>
            <a:r>
              <a:rPr lang="en-AU" dirty="0"/>
              <a:t>Training post orientation</a:t>
            </a:r>
          </a:p>
          <a:p>
            <a:r>
              <a:rPr lang="en-AU" dirty="0"/>
              <a:t>Wellbeing </a:t>
            </a:r>
          </a:p>
          <a:p>
            <a:r>
              <a:rPr lang="en-AU" dirty="0"/>
              <a:t>Patient safety</a:t>
            </a:r>
          </a:p>
          <a:p>
            <a:r>
              <a:rPr lang="en-AU" dirty="0"/>
              <a:t>Overall satisfaction</a:t>
            </a:r>
          </a:p>
          <a:p>
            <a:r>
              <a:rPr lang="en-AU" dirty="0"/>
              <a:t>Future career intentions</a:t>
            </a:r>
          </a:p>
          <a:p>
            <a:r>
              <a:rPr lang="en-AU" dirty="0"/>
              <a:t>About you</a:t>
            </a:r>
          </a:p>
          <a:p>
            <a:endParaRPr lang="en-AU" dirty="0"/>
          </a:p>
          <a:p>
            <a:r>
              <a:rPr lang="en-AU" dirty="0"/>
              <a:t>Survey questions are tailored to the needs of each group of junior doctors. </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free text box</a:t>
            </a:r>
          </a:p>
          <a:p>
            <a:r>
              <a:rPr lang="en-AU" dirty="0"/>
              <a:t>All multiple choice – some yes no answers; some </a:t>
            </a:r>
            <a:r>
              <a:rPr lang="en-AU" dirty="0" err="1"/>
              <a:t>likert</a:t>
            </a:r>
            <a:r>
              <a:rPr lang="en-AU" dirty="0"/>
              <a:t> scale</a:t>
            </a:r>
          </a:p>
          <a:p>
            <a:r>
              <a:rPr lang="en-AU" dirty="0"/>
              <a:t>About 50 questions per survey</a:t>
            </a:r>
          </a:p>
          <a:p>
            <a:r>
              <a:rPr lang="en-AU" dirty="0"/>
              <a:t>Takes 10 – 15 minutes</a:t>
            </a: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137718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options to participate:</a:t>
            </a:r>
          </a:p>
          <a:p>
            <a:endParaRPr lang="en-AU" dirty="0"/>
          </a:p>
          <a:p>
            <a:pPr marL="171450" indent="-171450">
              <a:buFontTx/>
              <a:buChar char="-"/>
            </a:pPr>
            <a:r>
              <a:rPr lang="en-AU" dirty="0"/>
              <a:t>Interns and IMGs will get an email from the Medical Board of Australia with a unique survey link</a:t>
            </a: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133501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options to participate:</a:t>
            </a:r>
          </a:p>
          <a:p>
            <a:endParaRPr lang="en-AU" dirty="0"/>
          </a:p>
          <a:p>
            <a:pPr marL="171450" indent="-171450">
              <a:buFontTx/>
              <a:buChar char="-"/>
            </a:pPr>
            <a:r>
              <a:rPr lang="en-AU" dirty="0"/>
              <a:t>Interns and IMGs will get an email from the Medical Board of Australia with a unique survey link</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14315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0829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62169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0" cy="51435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4767126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36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1342295"/>
            <a:ext cx="2002647" cy="2699493"/>
          </a:xfrm>
        </p:spPr>
        <p:txBody>
          <a:bodyPr>
            <a:normAutofit/>
          </a:bodyPr>
          <a:lstStyle>
            <a:lvl1pPr>
              <a:defRPr sz="1350"/>
            </a:lvl1pPr>
          </a:lstStyle>
          <a:p>
            <a:endParaRPr lang="en-US" dirty="0"/>
          </a:p>
        </p:txBody>
      </p:sp>
    </p:spTree>
    <p:extLst>
      <p:ext uri="{BB962C8B-B14F-4D97-AF65-F5344CB8AC3E}">
        <p14:creationId xmlns:p14="http://schemas.microsoft.com/office/powerpoint/2010/main" val="3823776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7" y="1630626"/>
            <a:ext cx="2843641" cy="2112738"/>
          </a:xfrm>
        </p:spPr>
        <p:txBody>
          <a:bodyPr>
            <a:normAutofit/>
          </a:bodyPr>
          <a:lstStyle>
            <a:lvl1pPr>
              <a:defRPr sz="1350"/>
            </a:lvl1pPr>
          </a:lstStyle>
          <a:p>
            <a:endParaRPr lang="en-US" dirty="0"/>
          </a:p>
        </p:txBody>
      </p:sp>
    </p:spTree>
    <p:extLst>
      <p:ext uri="{BB962C8B-B14F-4D97-AF65-F5344CB8AC3E}">
        <p14:creationId xmlns:p14="http://schemas.microsoft.com/office/powerpoint/2010/main" val="1136750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192336"/>
            <a:ext cx="2203523" cy="1252043"/>
          </a:xfrm>
        </p:spPr>
        <p:txBody>
          <a:bodyPr>
            <a:normAutofit/>
          </a:bodyPr>
          <a:lstStyle>
            <a:lvl1pPr>
              <a:defRPr sz="1350"/>
            </a:lvl1pPr>
          </a:lstStyle>
          <a:p>
            <a:endParaRPr lang="en-US" dirty="0"/>
          </a:p>
        </p:txBody>
      </p:sp>
      <p:sp>
        <p:nvSpPr>
          <p:cNvPr id="33" name="Picture Placeholder 4"/>
          <p:cNvSpPr>
            <a:spLocks noGrp="1"/>
          </p:cNvSpPr>
          <p:nvPr>
            <p:ph type="pic" sz="quarter" idx="11"/>
          </p:nvPr>
        </p:nvSpPr>
        <p:spPr>
          <a:xfrm>
            <a:off x="5525136" y="1194815"/>
            <a:ext cx="2203523" cy="1252043"/>
          </a:xfrm>
        </p:spPr>
        <p:txBody>
          <a:bodyPr>
            <a:normAutofit/>
          </a:bodyPr>
          <a:lstStyle>
            <a:lvl1pPr>
              <a:defRPr sz="1350"/>
            </a:lvl1pPr>
          </a:lstStyle>
          <a:p>
            <a:endParaRPr lang="en-US" dirty="0"/>
          </a:p>
        </p:txBody>
      </p:sp>
    </p:spTree>
    <p:extLst>
      <p:ext uri="{BB962C8B-B14F-4D97-AF65-F5344CB8AC3E}">
        <p14:creationId xmlns:p14="http://schemas.microsoft.com/office/powerpoint/2010/main" val="2640415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51435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4812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648120" y="1476031"/>
            <a:ext cx="3788114" cy="2707136"/>
          </a:xfrm>
        </p:spPr>
        <p:txBody>
          <a:bodyPr>
            <a:normAutofit/>
          </a:bodyPr>
          <a:lstStyle>
            <a:lvl1pPr marL="0" indent="0">
              <a:buNone/>
              <a:defRPr sz="1200">
                <a:latin typeface="Calibri Light"/>
                <a:cs typeface="Calibri Light"/>
              </a:defRPr>
            </a:lvl1pPr>
          </a:lstStyle>
          <a:p>
            <a:endParaRPr lang="id-ID" dirty="0"/>
          </a:p>
        </p:txBody>
      </p:sp>
    </p:spTree>
    <p:extLst>
      <p:ext uri="{BB962C8B-B14F-4D97-AF65-F5344CB8AC3E}">
        <p14:creationId xmlns:p14="http://schemas.microsoft.com/office/powerpoint/2010/main" val="151680819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940045" y="1074826"/>
            <a:ext cx="1796796" cy="1796796"/>
          </a:xfrm>
        </p:spPr>
        <p:txBody>
          <a:bodyPr>
            <a:normAutofit/>
          </a:bodyPr>
          <a:lstStyle>
            <a:lvl1pPr>
              <a:defRPr sz="1050"/>
            </a:lvl1pPr>
          </a:lstStyle>
          <a:p>
            <a:endParaRPr lang="en-US" dirty="0"/>
          </a:p>
        </p:txBody>
      </p:sp>
      <p:sp>
        <p:nvSpPr>
          <p:cNvPr id="32" name="Picture Placeholder 12"/>
          <p:cNvSpPr>
            <a:spLocks noGrp="1" noChangeAspect="1"/>
          </p:cNvSpPr>
          <p:nvPr>
            <p:ph type="pic" sz="quarter" idx="11"/>
          </p:nvPr>
        </p:nvSpPr>
        <p:spPr>
          <a:xfrm>
            <a:off x="2741604" y="1070710"/>
            <a:ext cx="1796796" cy="1796796"/>
          </a:xfrm>
        </p:spPr>
        <p:txBody>
          <a:bodyPr>
            <a:normAutofit/>
          </a:bodyPr>
          <a:lstStyle>
            <a:lvl1pPr>
              <a:defRPr sz="1050"/>
            </a:lvl1pPr>
          </a:lstStyle>
          <a:p>
            <a:endParaRPr lang="en-US" dirty="0"/>
          </a:p>
        </p:txBody>
      </p:sp>
      <p:sp>
        <p:nvSpPr>
          <p:cNvPr id="33" name="Picture Placeholder 12"/>
          <p:cNvSpPr>
            <a:spLocks noGrp="1" noChangeAspect="1"/>
          </p:cNvSpPr>
          <p:nvPr>
            <p:ph type="pic" sz="quarter" idx="12"/>
          </p:nvPr>
        </p:nvSpPr>
        <p:spPr>
          <a:xfrm>
            <a:off x="4543162" y="1070710"/>
            <a:ext cx="1796796" cy="1796796"/>
          </a:xfrm>
        </p:spPr>
        <p:txBody>
          <a:bodyPr>
            <a:normAutofit/>
          </a:bodyPr>
          <a:lstStyle>
            <a:lvl1pPr>
              <a:defRPr sz="1050"/>
            </a:lvl1pPr>
          </a:lstStyle>
          <a:p>
            <a:endParaRPr lang="en-US" dirty="0"/>
          </a:p>
        </p:txBody>
      </p:sp>
      <p:sp>
        <p:nvSpPr>
          <p:cNvPr id="34" name="Picture Placeholder 12"/>
          <p:cNvSpPr>
            <a:spLocks noGrp="1" noChangeAspect="1"/>
          </p:cNvSpPr>
          <p:nvPr>
            <p:ph type="pic" sz="quarter" idx="13"/>
          </p:nvPr>
        </p:nvSpPr>
        <p:spPr>
          <a:xfrm>
            <a:off x="6344721" y="1070710"/>
            <a:ext cx="1796796" cy="1796796"/>
          </a:xfrm>
        </p:spPr>
        <p:txBody>
          <a:bodyPr>
            <a:normAutofit/>
          </a:bodyPr>
          <a:lstStyle>
            <a:lvl1pPr>
              <a:defRPr sz="1050"/>
            </a:lvl1pPr>
          </a:lstStyle>
          <a:p>
            <a:endParaRPr lang="en-US" dirty="0"/>
          </a:p>
        </p:txBody>
      </p:sp>
      <p:sp>
        <p:nvSpPr>
          <p:cNvPr id="35" name="Picture Placeholder 12"/>
          <p:cNvSpPr>
            <a:spLocks noGrp="1" noChangeAspect="1"/>
          </p:cNvSpPr>
          <p:nvPr>
            <p:ph type="pic" sz="quarter" idx="14"/>
          </p:nvPr>
        </p:nvSpPr>
        <p:spPr>
          <a:xfrm>
            <a:off x="940045" y="2875292"/>
            <a:ext cx="1796796" cy="1796796"/>
          </a:xfrm>
        </p:spPr>
        <p:txBody>
          <a:bodyPr>
            <a:normAutofit/>
          </a:bodyPr>
          <a:lstStyle>
            <a:lvl1pPr>
              <a:defRPr sz="1050"/>
            </a:lvl1pPr>
          </a:lstStyle>
          <a:p>
            <a:endParaRPr lang="en-US" dirty="0"/>
          </a:p>
        </p:txBody>
      </p:sp>
      <p:sp>
        <p:nvSpPr>
          <p:cNvPr id="36" name="Picture Placeholder 12"/>
          <p:cNvSpPr>
            <a:spLocks noGrp="1" noChangeAspect="1"/>
          </p:cNvSpPr>
          <p:nvPr>
            <p:ph type="pic" sz="quarter" idx="15"/>
          </p:nvPr>
        </p:nvSpPr>
        <p:spPr>
          <a:xfrm>
            <a:off x="2741604" y="2879833"/>
            <a:ext cx="1796796" cy="1796796"/>
          </a:xfrm>
        </p:spPr>
        <p:txBody>
          <a:bodyPr>
            <a:normAutofit/>
          </a:bodyPr>
          <a:lstStyle>
            <a:lvl1pPr>
              <a:defRPr sz="1050"/>
            </a:lvl1pPr>
          </a:lstStyle>
          <a:p>
            <a:endParaRPr lang="en-US" dirty="0"/>
          </a:p>
        </p:txBody>
      </p:sp>
      <p:sp>
        <p:nvSpPr>
          <p:cNvPr id="37" name="Picture Placeholder 12"/>
          <p:cNvSpPr>
            <a:spLocks noGrp="1" noChangeAspect="1"/>
          </p:cNvSpPr>
          <p:nvPr>
            <p:ph type="pic" sz="quarter" idx="16"/>
          </p:nvPr>
        </p:nvSpPr>
        <p:spPr>
          <a:xfrm>
            <a:off x="4543162" y="2879833"/>
            <a:ext cx="1796796" cy="1796796"/>
          </a:xfrm>
        </p:spPr>
        <p:txBody>
          <a:bodyPr>
            <a:normAutofit/>
          </a:bodyPr>
          <a:lstStyle>
            <a:lvl1pPr>
              <a:defRPr sz="1050"/>
            </a:lvl1pPr>
          </a:lstStyle>
          <a:p>
            <a:endParaRPr lang="en-US" dirty="0"/>
          </a:p>
        </p:txBody>
      </p:sp>
      <p:sp>
        <p:nvSpPr>
          <p:cNvPr id="38" name="Picture Placeholder 12"/>
          <p:cNvSpPr>
            <a:spLocks noGrp="1" noChangeAspect="1"/>
          </p:cNvSpPr>
          <p:nvPr>
            <p:ph type="pic" sz="quarter" idx="17"/>
          </p:nvPr>
        </p:nvSpPr>
        <p:spPr>
          <a:xfrm>
            <a:off x="6344721" y="2879833"/>
            <a:ext cx="1796796" cy="1796796"/>
          </a:xfrm>
        </p:spPr>
        <p:txBody>
          <a:bodyPr>
            <a:normAutofit/>
          </a:bodyPr>
          <a:lstStyle>
            <a:lvl1pPr>
              <a:defRPr sz="1050"/>
            </a:lvl1pPr>
          </a:lstStyle>
          <a:p>
            <a:endParaRPr lang="en-US" dirty="0"/>
          </a:p>
        </p:txBody>
      </p:sp>
    </p:spTree>
    <p:extLst>
      <p:ext uri="{BB962C8B-B14F-4D97-AF65-F5344CB8AC3E}">
        <p14:creationId xmlns:p14="http://schemas.microsoft.com/office/powerpoint/2010/main" val="22943993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1358687" y="1292674"/>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p:cNvSpPr>
          <p:nvPr>
            <p:ph type="pic" sz="quarter" idx="11" hasCustomPrompt="1"/>
          </p:nvPr>
        </p:nvSpPr>
        <p:spPr>
          <a:xfrm>
            <a:off x="3686552" y="1292674"/>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p:cNvSpPr>
          <p:nvPr>
            <p:ph type="pic" sz="quarter" idx="12" hasCustomPrompt="1"/>
          </p:nvPr>
        </p:nvSpPr>
        <p:spPr>
          <a:xfrm>
            <a:off x="6014417" y="1292674"/>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p:cNvSpPr>
          <p:nvPr>
            <p:ph type="pic" sz="quarter" idx="13" hasCustomPrompt="1"/>
          </p:nvPr>
        </p:nvSpPr>
        <p:spPr>
          <a:xfrm>
            <a:off x="2556116" y="2877151"/>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p:cNvSpPr>
          <p:nvPr>
            <p:ph type="pic" sz="quarter" idx="14" hasCustomPrompt="1"/>
          </p:nvPr>
        </p:nvSpPr>
        <p:spPr>
          <a:xfrm>
            <a:off x="4883981" y="2877151"/>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17273848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1" name="Picture Placeholder 3"/>
          <p:cNvSpPr>
            <a:spLocks noGrp="1"/>
          </p:cNvSpPr>
          <p:nvPr>
            <p:ph type="pic" sz="quarter" idx="19" hasCustomPrompt="1"/>
          </p:nvPr>
        </p:nvSpPr>
        <p:spPr>
          <a:xfrm>
            <a:off x="2876129" y="1464625"/>
            <a:ext cx="1329084" cy="1328738"/>
          </a:xfrm>
        </p:spPr>
        <p:txBody>
          <a:bodyPr>
            <a:normAutofit/>
          </a:bodyPr>
          <a:lstStyle>
            <a:lvl1pPr marL="0" indent="0">
              <a:buNone/>
              <a:defRPr sz="863" baseline="0"/>
            </a:lvl1pPr>
          </a:lstStyle>
          <a:p>
            <a:r>
              <a:rPr lang="en-US"/>
              <a:t>Drag your Picture Here</a:t>
            </a:r>
          </a:p>
        </p:txBody>
      </p:sp>
      <p:sp>
        <p:nvSpPr>
          <p:cNvPr id="22" name="Picture Placeholder 3"/>
          <p:cNvSpPr>
            <a:spLocks noGrp="1"/>
          </p:cNvSpPr>
          <p:nvPr>
            <p:ph type="pic" sz="quarter" idx="20" hasCustomPrompt="1"/>
          </p:nvPr>
        </p:nvSpPr>
        <p:spPr>
          <a:xfrm>
            <a:off x="4751690" y="1464625"/>
            <a:ext cx="1329084" cy="1328738"/>
          </a:xfrm>
        </p:spPr>
        <p:txBody>
          <a:bodyPr>
            <a:normAutofit/>
          </a:bodyPr>
          <a:lstStyle>
            <a:lvl1pPr marL="0" indent="0">
              <a:buNone/>
              <a:defRPr sz="863" baseline="0"/>
            </a:lvl1pPr>
          </a:lstStyle>
          <a:p>
            <a:r>
              <a:rPr lang="en-US"/>
              <a:t>Drag your Picture Here</a:t>
            </a:r>
          </a:p>
        </p:txBody>
      </p:sp>
      <p:sp>
        <p:nvSpPr>
          <p:cNvPr id="25" name="Picture Placeholder 3"/>
          <p:cNvSpPr>
            <a:spLocks noGrp="1"/>
          </p:cNvSpPr>
          <p:nvPr>
            <p:ph type="pic" sz="quarter" idx="21" hasCustomPrompt="1"/>
          </p:nvPr>
        </p:nvSpPr>
        <p:spPr>
          <a:xfrm>
            <a:off x="6594948" y="1464625"/>
            <a:ext cx="1329084" cy="1328738"/>
          </a:xfrm>
        </p:spPr>
        <p:txBody>
          <a:bodyPr>
            <a:normAutofit/>
          </a:bodyPr>
          <a:lstStyle>
            <a:lvl1pPr marL="0" indent="0">
              <a:buNone/>
              <a:defRPr sz="863" baseline="0"/>
            </a:lvl1pPr>
          </a:lstStyle>
          <a:p>
            <a:r>
              <a:rPr lang="en-US"/>
              <a:t>Drag your Picture Here</a:t>
            </a:r>
          </a:p>
        </p:txBody>
      </p:sp>
      <p:sp>
        <p:nvSpPr>
          <p:cNvPr id="26" name="Picture Placeholder 3"/>
          <p:cNvSpPr>
            <a:spLocks noGrp="1"/>
          </p:cNvSpPr>
          <p:nvPr>
            <p:ph type="pic" sz="quarter" idx="22" hasCustomPrompt="1"/>
          </p:nvPr>
        </p:nvSpPr>
        <p:spPr>
          <a:xfrm>
            <a:off x="962969" y="1464625"/>
            <a:ext cx="1329084" cy="1328738"/>
          </a:xfrm>
        </p:spPr>
        <p:txBody>
          <a:bodyPr>
            <a:normAutofit/>
          </a:bodyPr>
          <a:lstStyle>
            <a:lvl1pPr marL="0" indent="0">
              <a:buNone/>
              <a:defRPr sz="863" baseline="0"/>
            </a:lvl1pPr>
          </a:lstStyle>
          <a:p>
            <a:r>
              <a:rPr lang="en-US"/>
              <a:t>Drag your Picture Here</a:t>
            </a:r>
          </a:p>
        </p:txBody>
      </p:sp>
    </p:spTree>
    <p:extLst>
      <p:ext uri="{BB962C8B-B14F-4D97-AF65-F5344CB8AC3E}">
        <p14:creationId xmlns:p14="http://schemas.microsoft.com/office/powerpoint/2010/main" val="2215068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xt-half-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4556454" y="-5013"/>
            <a:ext cx="4605097" cy="5159459"/>
          </a:xfrm>
        </p:spPr>
        <p:txBody>
          <a:bodyPr>
            <a:normAutofit/>
          </a:bodyPr>
          <a:lstStyle>
            <a:lvl1pPr marL="0" indent="0">
              <a:buNone/>
              <a:defRPr sz="1200">
                <a:latin typeface="Calibri Light"/>
                <a:cs typeface="Calibri Light"/>
              </a:defRPr>
            </a:lvl1pPr>
          </a:lstStyle>
          <a:p>
            <a:endParaRPr lang="id-ID" dirty="0"/>
          </a:p>
        </p:txBody>
      </p:sp>
    </p:spTree>
    <p:extLst>
      <p:ext uri="{BB962C8B-B14F-4D97-AF65-F5344CB8AC3E}">
        <p14:creationId xmlns:p14="http://schemas.microsoft.com/office/powerpoint/2010/main" val="33495787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two column with image">
    <p:spTree>
      <p:nvGrpSpPr>
        <p:cNvPr id="1" name=""/>
        <p:cNvGrpSpPr/>
        <p:nvPr/>
      </p:nvGrpSpPr>
      <p:grpSpPr>
        <a:xfrm>
          <a:off x="0" y="0"/>
          <a:ext cx="0" cy="0"/>
          <a:chOff x="0" y="0"/>
          <a:chExt cx="0" cy="0"/>
        </a:xfrm>
      </p:grpSpPr>
      <p:sp>
        <p:nvSpPr>
          <p:cNvPr id="10" name="Picture Placeholder 22"/>
          <p:cNvSpPr>
            <a:spLocks noGrp="1"/>
          </p:cNvSpPr>
          <p:nvPr>
            <p:ph type="pic" sz="quarter" idx="13"/>
          </p:nvPr>
        </p:nvSpPr>
        <p:spPr>
          <a:xfrm>
            <a:off x="4663107" y="2419350"/>
            <a:ext cx="3834811" cy="1975247"/>
          </a:xfrm>
        </p:spPr>
        <p:txBody>
          <a:bodyPr>
            <a:normAutofit/>
          </a:bodyPr>
          <a:lstStyle>
            <a:lvl1pPr marL="0" indent="0">
              <a:buNone/>
              <a:defRPr sz="1200">
                <a:latin typeface="Calibri Light"/>
                <a:cs typeface="Calibri Light"/>
              </a:defRPr>
            </a:lvl1pPr>
          </a:lstStyle>
          <a:p>
            <a:endParaRPr lang="id-ID" dirty="0"/>
          </a:p>
        </p:txBody>
      </p:sp>
    </p:spTree>
    <p:extLst>
      <p:ext uri="{BB962C8B-B14F-4D97-AF65-F5344CB8AC3E}">
        <p14:creationId xmlns:p14="http://schemas.microsoft.com/office/powerpoint/2010/main" val="29698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50" b="0" smtClean="0">
                <a:solidFill>
                  <a:schemeClr val="bg1"/>
                </a:solidFill>
                <a:latin typeface="Source Sans Pro"/>
                <a:cs typeface="Source Sans Pro"/>
              </a:rPr>
              <a:pPr algn="ctr"/>
              <a:t>‹#›</a:t>
            </a:fld>
            <a:endParaRPr lang="id-ID" sz="1050" b="0" dirty="0">
              <a:solidFill>
                <a:schemeClr val="bg1"/>
              </a:solidFill>
              <a:latin typeface="Source Sans Pro"/>
              <a:cs typeface="Source Sans Pro"/>
            </a:endParaRPr>
          </a:p>
        </p:txBody>
      </p:sp>
      <p:sp>
        <p:nvSpPr>
          <p:cNvPr id="6" name="TextBox 5">
            <a:extLst>
              <a:ext uri="{FF2B5EF4-FFF2-40B4-BE49-F238E27FC236}">
                <a16:creationId xmlns:a16="http://schemas.microsoft.com/office/drawing/2014/main" id="{A20185F4-C485-43C2-B442-EF6905C27628}"/>
              </a:ext>
            </a:extLst>
          </p:cNvPr>
          <p:cNvSpPr txBox="1"/>
          <p:nvPr userDrawn="1"/>
        </p:nvSpPr>
        <p:spPr>
          <a:xfrm>
            <a:off x="457562" y="4803998"/>
            <a:ext cx="1802084" cy="230832"/>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Medical Training Survey</a:t>
            </a:r>
            <a:endParaRPr lang="id-ID" sz="900" b="0" dirty="0">
              <a:solidFill>
                <a:schemeClr val="accent2"/>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 id="2147484221" r:id="rId17"/>
  </p:sldLayoutIdLst>
  <p:hf sldNum="0" hdr="0" ftr="0" dt="0"/>
  <p:txStyles>
    <p:titleStyle>
      <a:lvl1pPr algn="ctr" rtl="0" eaLnBrk="1" fontAlgn="base" hangingPunct="1">
        <a:spcBef>
          <a:spcPct val="0"/>
        </a:spcBef>
        <a:spcAft>
          <a:spcPct val="0"/>
        </a:spcAft>
        <a:defRPr sz="2800">
          <a:solidFill>
            <a:schemeClr val="accent2"/>
          </a:solidFill>
          <a:latin typeface="DINOT-Bold" panose="020B0804020101020102" pitchFamily="34" charset="0"/>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p:cNvSpPr>
            <a:spLocks noChangeAspect="1"/>
          </p:cNvSpPr>
          <p:nvPr userDrawn="1"/>
        </p:nvSpPr>
        <p:spPr>
          <a:xfrm>
            <a:off x="8634659" y="210935"/>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24" name="TextBox 23"/>
          <p:cNvSpPr txBox="1"/>
          <p:nvPr userDrawn="1"/>
        </p:nvSpPr>
        <p:spPr>
          <a:xfrm>
            <a:off x="8626397" y="227651"/>
            <a:ext cx="303555" cy="230806"/>
          </a:xfrm>
          <a:prstGeom prst="rect">
            <a:avLst/>
          </a:prstGeom>
          <a:noFill/>
        </p:spPr>
        <p:txBody>
          <a:bodyPr wrap="none" lIns="68553" tIns="34277" rIns="68553" bIns="34277" rtlCol="0">
            <a:spAutoFit/>
          </a:bodyPr>
          <a:lstStyle/>
          <a:p>
            <a:pPr algn="ctr"/>
            <a:fld id="{260E2A6B-A809-4840-BF14-8648BC0BDF87}" type="slidenum">
              <a:rPr lang="id-ID" sz="1050" b="0" smtClean="0">
                <a:solidFill>
                  <a:schemeClr val="bg1"/>
                </a:solidFill>
                <a:latin typeface="Source Sans Pro"/>
                <a:cs typeface="Source Sans Pro"/>
              </a:rPr>
              <a:pPr algn="ctr"/>
              <a:t>‹#›</a:t>
            </a:fld>
            <a:endParaRPr lang="id-ID" sz="1050" b="0" dirty="0">
              <a:solidFill>
                <a:schemeClr val="bg1"/>
              </a:solidFill>
              <a:latin typeface="Source Sans Pro"/>
              <a:cs typeface="Source Sans Pro"/>
            </a:endParaRPr>
          </a:p>
        </p:txBody>
      </p:sp>
      <p:sp>
        <p:nvSpPr>
          <p:cNvPr id="18" name="TextBox 17"/>
          <p:cNvSpPr txBox="1"/>
          <p:nvPr userDrawn="1"/>
        </p:nvSpPr>
        <p:spPr>
          <a:xfrm>
            <a:off x="609676" y="4812908"/>
            <a:ext cx="1802084" cy="230832"/>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Medical Training Survey</a:t>
            </a:r>
            <a:endParaRPr lang="id-ID" sz="900" b="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527580"/>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685663" rtl="0" eaLnBrk="1" latinLnBrk="0" hangingPunct="1">
        <a:lnSpc>
          <a:spcPct val="90000"/>
        </a:lnSpc>
        <a:spcBef>
          <a:spcPct val="0"/>
        </a:spcBef>
        <a:buNone/>
        <a:defRPr lang="en-US" sz="2250" kern="1200">
          <a:solidFill>
            <a:schemeClr val="tx1"/>
          </a:solidFill>
          <a:latin typeface="Source Sans Pro"/>
          <a:ea typeface="+mj-ea"/>
          <a:cs typeface="+mj-cs"/>
        </a:defRPr>
      </a:lvl1pPr>
    </p:titleStyle>
    <p:bodyStyle>
      <a:lvl1pPr marL="171416" indent="-171416" algn="l" defTabSz="685663" rtl="0" eaLnBrk="1" latinLnBrk="0" hangingPunct="1">
        <a:lnSpc>
          <a:spcPct val="90000"/>
        </a:lnSpc>
        <a:spcBef>
          <a:spcPts val="750"/>
        </a:spcBef>
        <a:buFont typeface="Arial" panose="020B0604020202020204" pitchFamily="34" charset="0"/>
        <a:buChar char="•"/>
        <a:defRPr lang="en-US" sz="1800" kern="1200" dirty="0" smtClean="0">
          <a:solidFill>
            <a:schemeClr val="tx1"/>
          </a:solidFill>
          <a:effectLst/>
          <a:latin typeface="Source Sans Pro"/>
          <a:ea typeface="+mn-ea"/>
          <a:cs typeface="+mn-cs"/>
        </a:defRPr>
      </a:lvl1pPr>
      <a:lvl2pPr marL="514247" indent="-171416" algn="l" defTabSz="685663" rtl="0" eaLnBrk="1" latinLnBrk="0" hangingPunct="1">
        <a:lnSpc>
          <a:spcPct val="90000"/>
        </a:lnSpc>
        <a:spcBef>
          <a:spcPts val="375"/>
        </a:spcBef>
        <a:buFont typeface="Arial" panose="020B0604020202020204" pitchFamily="34" charset="0"/>
        <a:buChar char="•"/>
        <a:defRPr lang="en-US" sz="1500" kern="1200" dirty="0" smtClean="0">
          <a:solidFill>
            <a:schemeClr val="tx1"/>
          </a:solidFill>
          <a:effectLst/>
          <a:latin typeface="Source Sans Pro"/>
          <a:ea typeface="+mn-ea"/>
          <a:cs typeface="+mn-cs"/>
        </a:defRPr>
      </a:lvl2pPr>
      <a:lvl3pPr marL="857079" indent="-171416" algn="l" defTabSz="685663" rtl="0" eaLnBrk="1" latinLnBrk="0" hangingPunct="1">
        <a:lnSpc>
          <a:spcPct val="90000"/>
        </a:lnSpc>
        <a:spcBef>
          <a:spcPts val="375"/>
        </a:spcBef>
        <a:buFont typeface="Arial" panose="020B0604020202020204" pitchFamily="34" charset="0"/>
        <a:buChar char="•"/>
        <a:defRPr lang="en-US" sz="1350" kern="1200" dirty="0" smtClean="0">
          <a:solidFill>
            <a:schemeClr val="tx1"/>
          </a:solidFill>
          <a:effectLst/>
          <a:latin typeface="Source Sans Pro"/>
          <a:ea typeface="+mn-ea"/>
          <a:cs typeface="+mn-cs"/>
        </a:defRPr>
      </a:lvl3pPr>
      <a:lvl4pPr marL="1199910" indent="-171416" algn="l" defTabSz="685663" rtl="0" eaLnBrk="1" latinLnBrk="0" hangingPunct="1">
        <a:lnSpc>
          <a:spcPct val="90000"/>
        </a:lnSpc>
        <a:spcBef>
          <a:spcPts val="375"/>
        </a:spcBef>
        <a:buFont typeface="Arial" panose="020B0604020202020204" pitchFamily="34" charset="0"/>
        <a:buChar char="•"/>
        <a:defRPr lang="en-US" sz="1200" kern="1200" dirty="0" smtClean="0">
          <a:solidFill>
            <a:schemeClr val="tx1"/>
          </a:solidFill>
          <a:effectLst/>
          <a:latin typeface="Source Sans Pro"/>
          <a:ea typeface="+mn-ea"/>
          <a:cs typeface="+mn-cs"/>
        </a:defRPr>
      </a:lvl4pPr>
      <a:lvl5pPr marL="1542741" indent="-171416" algn="l" defTabSz="685663" rtl="0" eaLnBrk="1" latinLnBrk="0" hangingPunct="1">
        <a:lnSpc>
          <a:spcPct val="90000"/>
        </a:lnSpc>
        <a:spcBef>
          <a:spcPts val="375"/>
        </a:spcBef>
        <a:buFont typeface="Arial" panose="020B0604020202020204" pitchFamily="34" charset="0"/>
        <a:buChar char="•"/>
        <a:defRPr lang="en-US" sz="1200" kern="1200" dirty="0">
          <a:solidFill>
            <a:schemeClr val="tx1"/>
          </a:solidFill>
          <a:effectLst/>
          <a:latin typeface="Source Sans Pro"/>
          <a:ea typeface="+mn-ea"/>
          <a:cs typeface="+mn-cs"/>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8" name="Picture 7">
            <a:extLst>
              <a:ext uri="{FF2B5EF4-FFF2-40B4-BE49-F238E27FC236}">
                <a16:creationId xmlns:a16="http://schemas.microsoft.com/office/drawing/2014/main" id="{C6EAB8B6-A54C-49E3-A081-FC5F38495FB7}"/>
              </a:ext>
            </a:extLst>
          </p:cNvPr>
          <p:cNvPicPr>
            <a:picLocks noChangeAspect="1"/>
          </p:cNvPicPr>
          <p:nvPr/>
        </p:nvPicPr>
        <p:blipFill rotWithShape="1">
          <a:blip r:embed="rId3"/>
          <a:srcRect t="1000"/>
          <a:stretch/>
        </p:blipFill>
        <p:spPr>
          <a:xfrm>
            <a:off x="10270" y="51470"/>
            <a:ext cx="9123460" cy="5092030"/>
          </a:xfrm>
          <a:prstGeom prst="rect">
            <a:avLst/>
          </a:prstGeom>
        </p:spPr>
      </p:pic>
    </p:spTree>
    <p:extLst>
      <p:ext uri="{BB962C8B-B14F-4D97-AF65-F5344CB8AC3E}">
        <p14:creationId xmlns:p14="http://schemas.microsoft.com/office/powerpoint/2010/main" val="19900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C42732-06F5-4797-B8B6-DE50FE39BA8C}"/>
              </a:ext>
            </a:extLst>
          </p:cNvPr>
          <p:cNvPicPr>
            <a:picLocks noChangeAspect="1"/>
          </p:cNvPicPr>
          <p:nvPr/>
        </p:nvPicPr>
        <p:blipFill>
          <a:blip r:embed="rId3"/>
          <a:stretch>
            <a:fillRect/>
          </a:stretch>
        </p:blipFill>
        <p:spPr>
          <a:xfrm>
            <a:off x="0" y="-20538"/>
            <a:ext cx="9144000" cy="4789714"/>
          </a:xfrm>
          <a:prstGeom prst="rect">
            <a:avLst/>
          </a:prstGeom>
        </p:spPr>
      </p:pic>
    </p:spTree>
    <p:extLst>
      <p:ext uri="{BB962C8B-B14F-4D97-AF65-F5344CB8AC3E}">
        <p14:creationId xmlns:p14="http://schemas.microsoft.com/office/powerpoint/2010/main" val="186552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1BCCADEB-E141-46FE-91CC-7A96F57AAD92}"/>
              </a:ext>
            </a:extLst>
          </p:cNvPr>
          <p:cNvSpPr>
            <a:spLocks noGrp="1"/>
          </p:cNvSpPr>
          <p:nvPr>
            <p:ph type="title"/>
          </p:nvPr>
        </p:nvSpPr>
        <p:spPr/>
        <p:txBody>
          <a:bodyPr/>
          <a:lstStyle/>
          <a:p>
            <a:endParaRPr lang="en-AU"/>
          </a:p>
        </p:txBody>
      </p:sp>
      <p:pic>
        <p:nvPicPr>
          <p:cNvPr id="24" name="Picture 23">
            <a:extLst>
              <a:ext uri="{FF2B5EF4-FFF2-40B4-BE49-F238E27FC236}">
                <a16:creationId xmlns:a16="http://schemas.microsoft.com/office/drawing/2014/main" id="{36EDFD7D-CA80-4977-8805-F0D698523D83}"/>
              </a:ext>
            </a:extLst>
          </p:cNvPr>
          <p:cNvPicPr>
            <a:picLocks noChangeAspect="1"/>
          </p:cNvPicPr>
          <p:nvPr/>
        </p:nvPicPr>
        <p:blipFill>
          <a:blip r:embed="rId3"/>
          <a:stretch>
            <a:fillRect/>
          </a:stretch>
        </p:blipFill>
        <p:spPr>
          <a:xfrm>
            <a:off x="605" y="40166"/>
            <a:ext cx="9107899" cy="5123872"/>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175E4E-1821-4E1E-96C0-422089C1073B}"/>
              </a:ext>
            </a:extLst>
          </p:cNvPr>
          <p:cNvPicPr>
            <a:picLocks noChangeAspect="1"/>
          </p:cNvPicPr>
          <p:nvPr/>
        </p:nvPicPr>
        <p:blipFill>
          <a:blip r:embed="rId2"/>
          <a:stretch>
            <a:fillRect/>
          </a:stretch>
        </p:blipFill>
        <p:spPr>
          <a:xfrm>
            <a:off x="0" y="-20538"/>
            <a:ext cx="9144000" cy="5136343"/>
          </a:xfrm>
          <a:prstGeom prst="rect">
            <a:avLst/>
          </a:prstGeom>
        </p:spPr>
      </p:pic>
    </p:spTree>
    <p:extLst>
      <p:ext uri="{BB962C8B-B14F-4D97-AF65-F5344CB8AC3E}">
        <p14:creationId xmlns:p14="http://schemas.microsoft.com/office/powerpoint/2010/main" val="66860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CFB4E70-FACA-4422-A83A-2C29682F0D11}"/>
              </a:ext>
            </a:extLst>
          </p:cNvPr>
          <p:cNvPicPr>
            <a:picLocks noChangeAspect="1"/>
          </p:cNvPicPr>
          <p:nvPr/>
        </p:nvPicPr>
        <p:blipFill rotWithShape="1">
          <a:blip r:embed="rId3"/>
          <a:srcRect l="1162" t="740"/>
          <a:stretch/>
        </p:blipFill>
        <p:spPr>
          <a:xfrm>
            <a:off x="35496" y="38100"/>
            <a:ext cx="9035284" cy="5105400"/>
          </a:xfrm>
          <a:prstGeom prst="rect">
            <a:avLst/>
          </a:prstGeom>
        </p:spPr>
      </p:pic>
    </p:spTree>
    <p:extLst>
      <p:ext uri="{BB962C8B-B14F-4D97-AF65-F5344CB8AC3E}">
        <p14:creationId xmlns:p14="http://schemas.microsoft.com/office/powerpoint/2010/main" val="112298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5A3717-05D6-454C-96AD-D900834C9C5A}"/>
              </a:ext>
            </a:extLst>
          </p:cNvPr>
          <p:cNvPicPr>
            <a:picLocks noChangeAspect="1"/>
          </p:cNvPicPr>
          <p:nvPr/>
        </p:nvPicPr>
        <p:blipFill>
          <a:blip r:embed="rId3"/>
          <a:stretch>
            <a:fillRect/>
          </a:stretch>
        </p:blipFill>
        <p:spPr>
          <a:xfrm>
            <a:off x="-32008" y="0"/>
            <a:ext cx="9144000" cy="5123041"/>
          </a:xfrm>
          <a:prstGeom prst="rect">
            <a:avLst/>
          </a:prstGeom>
        </p:spPr>
      </p:pic>
    </p:spTree>
    <p:extLst>
      <p:ext uri="{BB962C8B-B14F-4D97-AF65-F5344CB8AC3E}">
        <p14:creationId xmlns:p14="http://schemas.microsoft.com/office/powerpoint/2010/main" val="2806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903-37A4-4CB4-9C01-327F4933B2E6}"/>
              </a:ext>
            </a:extLst>
          </p:cNvPr>
          <p:cNvSpPr>
            <a:spLocks noGrp="1"/>
          </p:cNvSpPr>
          <p:nvPr>
            <p:ph type="title"/>
          </p:nvPr>
        </p:nvSpPr>
        <p:spPr/>
        <p:txBody>
          <a:bodyPr/>
          <a:lstStyle/>
          <a:p>
            <a:endParaRPr lang="en-AU" dirty="0"/>
          </a:p>
        </p:txBody>
      </p:sp>
      <p:pic>
        <p:nvPicPr>
          <p:cNvPr id="6" name="Content Placeholder 5">
            <a:extLst>
              <a:ext uri="{FF2B5EF4-FFF2-40B4-BE49-F238E27FC236}">
                <a16:creationId xmlns:a16="http://schemas.microsoft.com/office/drawing/2014/main" id="{85FA1B48-9CAE-4812-A988-CEA1F6D5789C}"/>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0" y="0"/>
            <a:ext cx="10287000" cy="5143500"/>
          </a:xfrm>
        </p:spPr>
      </p:pic>
    </p:spTree>
    <p:extLst>
      <p:ext uri="{BB962C8B-B14F-4D97-AF65-F5344CB8AC3E}">
        <p14:creationId xmlns:p14="http://schemas.microsoft.com/office/powerpoint/2010/main" val="373821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903-37A4-4CB4-9C01-327F4933B2E6}"/>
              </a:ext>
            </a:extLst>
          </p:cNvPr>
          <p:cNvSpPr>
            <a:spLocks noGrp="1"/>
          </p:cNvSpPr>
          <p:nvPr>
            <p:ph type="title"/>
          </p:nvPr>
        </p:nvSpPr>
        <p:spPr/>
        <p:txBody>
          <a:bodyPr/>
          <a:lstStyle/>
          <a:p>
            <a:endParaRPr lang="en-AU" dirty="0"/>
          </a:p>
        </p:txBody>
      </p:sp>
      <p:pic>
        <p:nvPicPr>
          <p:cNvPr id="8" name="Picture 7">
            <a:extLst>
              <a:ext uri="{FF2B5EF4-FFF2-40B4-BE49-F238E27FC236}">
                <a16:creationId xmlns:a16="http://schemas.microsoft.com/office/drawing/2014/main" id="{CCC647C0-A4C5-43D7-A802-A0A0688F106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0287000" cy="5143500"/>
          </a:xfrm>
          <a:prstGeom prst="rect">
            <a:avLst/>
          </a:prstGeom>
        </p:spPr>
      </p:pic>
    </p:spTree>
    <p:extLst>
      <p:ext uri="{BB962C8B-B14F-4D97-AF65-F5344CB8AC3E}">
        <p14:creationId xmlns:p14="http://schemas.microsoft.com/office/powerpoint/2010/main" val="296659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903-37A4-4CB4-9C01-327F4933B2E6}"/>
              </a:ext>
            </a:extLst>
          </p:cNvPr>
          <p:cNvSpPr>
            <a:spLocks noGrp="1"/>
          </p:cNvSpPr>
          <p:nvPr>
            <p:ph type="title"/>
          </p:nvPr>
        </p:nvSpPr>
        <p:spPr/>
        <p:txBody>
          <a:bodyPr/>
          <a:lstStyle/>
          <a:p>
            <a:endParaRPr lang="en-AU" dirty="0"/>
          </a:p>
        </p:txBody>
      </p:sp>
      <p:pic>
        <p:nvPicPr>
          <p:cNvPr id="4" name="Picture 3">
            <a:extLst>
              <a:ext uri="{FF2B5EF4-FFF2-40B4-BE49-F238E27FC236}">
                <a16:creationId xmlns:a16="http://schemas.microsoft.com/office/drawing/2014/main" id="{84043070-1023-424C-98C7-FE3BCCC8FE8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8" y="-16672"/>
            <a:ext cx="10320337" cy="5160171"/>
          </a:xfrm>
          <a:prstGeom prst="rect">
            <a:avLst/>
          </a:prstGeom>
        </p:spPr>
      </p:pic>
    </p:spTree>
    <p:extLst>
      <p:ext uri="{BB962C8B-B14F-4D97-AF65-F5344CB8AC3E}">
        <p14:creationId xmlns:p14="http://schemas.microsoft.com/office/powerpoint/2010/main" val="184773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903-37A4-4CB4-9C01-327F4933B2E6}"/>
              </a:ext>
            </a:extLst>
          </p:cNvPr>
          <p:cNvSpPr>
            <a:spLocks noGrp="1"/>
          </p:cNvSpPr>
          <p:nvPr>
            <p:ph type="title"/>
          </p:nvPr>
        </p:nvSpPr>
        <p:spPr/>
        <p:txBody>
          <a:bodyPr/>
          <a:lstStyle/>
          <a:p>
            <a:endParaRPr lang="en-AU" dirty="0"/>
          </a:p>
        </p:txBody>
      </p:sp>
      <p:pic>
        <p:nvPicPr>
          <p:cNvPr id="5" name="Picture 4">
            <a:extLst>
              <a:ext uri="{FF2B5EF4-FFF2-40B4-BE49-F238E27FC236}">
                <a16:creationId xmlns:a16="http://schemas.microsoft.com/office/drawing/2014/main" id="{F2DBC0D1-CD17-4F3F-A072-DFE2B7FDF44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0287000" cy="5143500"/>
          </a:xfrm>
          <a:prstGeom prst="rect">
            <a:avLst/>
          </a:prstGeom>
        </p:spPr>
      </p:pic>
    </p:spTree>
    <p:extLst>
      <p:ext uri="{BB962C8B-B14F-4D97-AF65-F5344CB8AC3E}">
        <p14:creationId xmlns:p14="http://schemas.microsoft.com/office/powerpoint/2010/main" val="315231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655458-D0E8-4357-9948-56D631B39EDD}"/>
              </a:ext>
            </a:extLst>
          </p:cNvPr>
          <p:cNvPicPr>
            <a:picLocks noChangeAspect="1"/>
          </p:cNvPicPr>
          <p:nvPr/>
        </p:nvPicPr>
        <p:blipFill>
          <a:blip r:embed="rId3"/>
          <a:stretch>
            <a:fillRect/>
          </a:stretch>
        </p:blipFill>
        <p:spPr>
          <a:xfrm>
            <a:off x="0" y="3241"/>
            <a:ext cx="9144000" cy="5137017"/>
          </a:xfrm>
          <a:prstGeom prst="rect">
            <a:avLst/>
          </a:prstGeom>
        </p:spPr>
      </p:pic>
    </p:spTree>
    <p:extLst>
      <p:ext uri="{BB962C8B-B14F-4D97-AF65-F5344CB8AC3E}">
        <p14:creationId xmlns:p14="http://schemas.microsoft.com/office/powerpoint/2010/main" val="346695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7ADA56-1546-4A95-92E9-CE0FE27871D4}"/>
              </a:ext>
            </a:extLst>
          </p:cNvPr>
          <p:cNvPicPr>
            <a:picLocks noChangeAspect="1"/>
          </p:cNvPicPr>
          <p:nvPr/>
        </p:nvPicPr>
        <p:blipFill>
          <a:blip r:embed="rId3"/>
          <a:stretch>
            <a:fillRect/>
          </a:stretch>
        </p:blipFill>
        <p:spPr>
          <a:xfrm>
            <a:off x="0" y="0"/>
            <a:ext cx="9144000" cy="4871714"/>
          </a:xfrm>
          <a:prstGeom prst="rect">
            <a:avLst/>
          </a:prstGeom>
        </p:spPr>
      </p:pic>
    </p:spTree>
    <p:extLst>
      <p:ext uri="{BB962C8B-B14F-4D97-AF65-F5344CB8AC3E}">
        <p14:creationId xmlns:p14="http://schemas.microsoft.com/office/powerpoint/2010/main" val="261997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E0174C-9476-4C43-9133-BA8C477405CA}"/>
              </a:ext>
            </a:extLst>
          </p:cNvPr>
          <p:cNvPicPr>
            <a:picLocks noChangeAspect="1"/>
          </p:cNvPicPr>
          <p:nvPr/>
        </p:nvPicPr>
        <p:blipFill>
          <a:blip r:embed="rId3"/>
          <a:stretch>
            <a:fillRect/>
          </a:stretch>
        </p:blipFill>
        <p:spPr>
          <a:xfrm>
            <a:off x="0" y="0"/>
            <a:ext cx="9144000" cy="4888062"/>
          </a:xfrm>
          <a:prstGeom prst="rect">
            <a:avLst/>
          </a:prstGeom>
        </p:spPr>
      </p:pic>
    </p:spTree>
    <p:extLst>
      <p:ext uri="{BB962C8B-B14F-4D97-AF65-F5344CB8AC3E}">
        <p14:creationId xmlns:p14="http://schemas.microsoft.com/office/powerpoint/2010/main" val="3935786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761D0F0-6F68-42A0-9598-CEB7D04E0B01}"/>
              </a:ext>
            </a:extLst>
          </p:cNvPr>
          <p:cNvPicPr>
            <a:picLocks noChangeAspect="1"/>
          </p:cNvPicPr>
          <p:nvPr/>
        </p:nvPicPr>
        <p:blipFill rotWithShape="1">
          <a:blip r:embed="rId3"/>
          <a:srcRect t="1000"/>
          <a:stretch/>
        </p:blipFill>
        <p:spPr>
          <a:xfrm>
            <a:off x="12371" y="-20538"/>
            <a:ext cx="9119257" cy="5092030"/>
          </a:xfrm>
          <a:prstGeom prst="rect">
            <a:avLst/>
          </a:prstGeom>
        </p:spPr>
      </p:pic>
    </p:spTree>
    <p:extLst>
      <p:ext uri="{BB962C8B-B14F-4D97-AF65-F5344CB8AC3E}">
        <p14:creationId xmlns:p14="http://schemas.microsoft.com/office/powerpoint/2010/main" val="74300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8ADE9A-61F2-4713-BDF6-5BB57583F3F7}"/>
              </a:ext>
            </a:extLst>
          </p:cNvPr>
          <p:cNvPicPr>
            <a:picLocks noChangeAspect="1"/>
          </p:cNvPicPr>
          <p:nvPr/>
        </p:nvPicPr>
        <p:blipFill>
          <a:blip r:embed="rId3"/>
          <a:stretch>
            <a:fillRect/>
          </a:stretch>
        </p:blipFill>
        <p:spPr>
          <a:xfrm>
            <a:off x="14943" y="-20538"/>
            <a:ext cx="9114114" cy="4787901"/>
          </a:xfrm>
          <a:prstGeom prst="rect">
            <a:avLst/>
          </a:prstGeom>
        </p:spPr>
      </p:pic>
    </p:spTree>
    <p:extLst>
      <p:ext uri="{BB962C8B-B14F-4D97-AF65-F5344CB8AC3E}">
        <p14:creationId xmlns:p14="http://schemas.microsoft.com/office/powerpoint/2010/main" val="206981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61AAA8-8893-44EC-B695-52731BF20472}"/>
              </a:ext>
            </a:extLst>
          </p:cNvPr>
          <p:cNvPicPr>
            <a:picLocks noChangeAspect="1"/>
          </p:cNvPicPr>
          <p:nvPr/>
        </p:nvPicPr>
        <p:blipFill>
          <a:blip r:embed="rId3"/>
          <a:stretch>
            <a:fillRect/>
          </a:stretch>
        </p:blipFill>
        <p:spPr>
          <a:xfrm>
            <a:off x="0" y="0"/>
            <a:ext cx="9144000" cy="4863714"/>
          </a:xfrm>
          <a:prstGeom prst="rect">
            <a:avLst/>
          </a:prstGeom>
        </p:spPr>
      </p:pic>
    </p:spTree>
    <p:extLst>
      <p:ext uri="{BB962C8B-B14F-4D97-AF65-F5344CB8AC3E}">
        <p14:creationId xmlns:p14="http://schemas.microsoft.com/office/powerpoint/2010/main" val="173702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F991D-7FB5-4D57-9885-D2D7E83AC5BB}"/>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85459958-2766-4233-BA8E-402486033026}"/>
              </a:ext>
            </a:extLst>
          </p:cNvPr>
          <p:cNvPicPr>
            <a:picLocks noChangeAspect="1"/>
          </p:cNvPicPr>
          <p:nvPr/>
        </p:nvPicPr>
        <p:blipFill>
          <a:blip r:embed="rId3"/>
          <a:stretch>
            <a:fillRect/>
          </a:stretch>
        </p:blipFill>
        <p:spPr>
          <a:xfrm>
            <a:off x="0" y="-6474"/>
            <a:ext cx="9144000" cy="4877163"/>
          </a:xfrm>
          <a:prstGeom prst="rect">
            <a:avLst/>
          </a:prstGeom>
        </p:spPr>
      </p:pic>
    </p:spTree>
    <p:extLst>
      <p:ext uri="{BB962C8B-B14F-4D97-AF65-F5344CB8AC3E}">
        <p14:creationId xmlns:p14="http://schemas.microsoft.com/office/powerpoint/2010/main" val="144813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D04158-9410-4DA0-A490-B1B5FF79D689}"/>
              </a:ext>
            </a:extLst>
          </p:cNvPr>
          <p:cNvPicPr>
            <a:picLocks noChangeAspect="1"/>
          </p:cNvPicPr>
          <p:nvPr/>
        </p:nvPicPr>
        <p:blipFill>
          <a:blip r:embed="rId3"/>
          <a:stretch>
            <a:fillRect/>
          </a:stretch>
        </p:blipFill>
        <p:spPr>
          <a:xfrm>
            <a:off x="0" y="-402"/>
            <a:ext cx="9144000" cy="4874619"/>
          </a:xfrm>
          <a:prstGeom prst="rect">
            <a:avLst/>
          </a:prstGeom>
        </p:spPr>
      </p:pic>
    </p:spTree>
    <p:extLst>
      <p:ext uri="{BB962C8B-B14F-4D97-AF65-F5344CB8AC3E}">
        <p14:creationId xmlns:p14="http://schemas.microsoft.com/office/powerpoint/2010/main" val="410414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0BBD2-7395-4F5A-ADD9-1D5E7A084184}"/>
              </a:ext>
            </a:extLst>
          </p:cNvPr>
          <p:cNvPicPr>
            <a:picLocks noChangeAspect="1"/>
          </p:cNvPicPr>
          <p:nvPr/>
        </p:nvPicPr>
        <p:blipFill>
          <a:blip r:embed="rId3"/>
          <a:stretch>
            <a:fillRect/>
          </a:stretch>
        </p:blipFill>
        <p:spPr>
          <a:xfrm>
            <a:off x="0" y="0"/>
            <a:ext cx="9144000" cy="4868812"/>
          </a:xfrm>
          <a:prstGeom prst="rect">
            <a:avLst/>
          </a:prstGeom>
        </p:spPr>
      </p:pic>
    </p:spTree>
    <p:extLst>
      <p:ext uri="{BB962C8B-B14F-4D97-AF65-F5344CB8AC3E}">
        <p14:creationId xmlns:p14="http://schemas.microsoft.com/office/powerpoint/2010/main" val="2740387927"/>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TotalTime>
  <Words>869</Words>
  <Application>Microsoft Office PowerPoint</Application>
  <PresentationFormat>On-screen Show (16:9)</PresentationFormat>
  <Paragraphs>114</Paragraphs>
  <Slides>19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ＭＳ Ｐゴシック</vt:lpstr>
      <vt:lpstr>Arial</vt:lpstr>
      <vt:lpstr>DIN-Regular</vt:lpstr>
      <vt:lpstr>Source Sans Pro</vt:lpstr>
      <vt:lpstr>Calibri Light</vt:lpstr>
      <vt:lpstr>DINOT</vt:lpstr>
      <vt:lpstr>Century Gothic</vt:lpstr>
      <vt:lpstr>DINOT-Bold</vt:lpstr>
      <vt:lpstr>Template - MBA - Power Point (16-9) (MBA)</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166</cp:revision>
  <cp:lastPrinted>2019-03-25T05:16:27Z</cp:lastPrinted>
  <dcterms:created xsi:type="dcterms:W3CDTF">2019-03-18T23:45:20Z</dcterms:created>
  <dcterms:modified xsi:type="dcterms:W3CDTF">2019-07-19T03:23:27Z</dcterms:modified>
</cp:coreProperties>
</file>